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0" y="11859862"/>
            <a:ext cx="2197100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Автор и дата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2" y="7223190"/>
            <a:ext cx="21971002" cy="1905002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Подзаголовок презентации</a:t>
            </a:r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50"/>
          </a:xfrm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100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овестка д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Заголовок повестки дня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Заголовок повестки дня</a:t>
            </a:r>
          </a:p>
        </p:txBody>
      </p:sp>
      <p:sp>
        <p:nvSpPr>
          <p:cNvPr id="109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Подзаголовок повестки дня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0" name="Уровень текста 1…"/>
          <p:cNvSpPr txBox="1">
            <a:spLocks noGrp="1"/>
          </p:cNvSpPr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99"/>
            </a:lvl1pPr>
          </a:lstStyle>
          <a:p>
            <a:r>
              <a:t>Темы повестки дня</a:t>
            </a:r>
          </a:p>
        </p:txBody>
      </p:sp>
      <p:sp>
        <p:nvSpPr>
          <p:cNvPr id="11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Информационное сообщ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Уровень текста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Информационное сообщение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Важный фа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6"/>
            <a:ext cx="21971000" cy="7241586"/>
          </a:xfrm>
          <a:prstGeom prst="rect">
            <a:avLst/>
          </a:prstGeom>
        </p:spPr>
        <p:txBody>
          <a:bodyPr numCol="1" spcCol="38100"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Информация о факте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Информация о факте</a:t>
            </a:r>
          </a:p>
        </p:txBody>
      </p:sp>
      <p:sp>
        <p:nvSpPr>
          <p:cNvPr id="12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430024" y="10675453"/>
            <a:ext cx="2020005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Авторство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6" name="Уровень текста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numCol="1" spcCol="38100"/>
          <a:lstStyle>
            <a:lvl1pPr marL="469900" indent="-300990">
              <a:spcBef>
                <a:spcPts val="0"/>
              </a:spcBef>
              <a:buSzTx/>
              <a:buNone/>
              <a:defRPr sz="8500" spc="-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«Важная цитата»</a:t>
            </a:r>
          </a:p>
        </p:txBody>
      </p:sp>
      <p:sp>
        <p:nvSpPr>
          <p:cNvPr id="13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3 шт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Миска салата с жареным рисом, варёными яйцами и палочками для еды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45" name="Тарелка с рублеными котлетами из лосося, салатом и хумусом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46" name="Тарелка пасты папарделле с зелёным маслом из петрушки, жареным фундуком и стружкой сыра пармезан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4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миска салата с жареным рисом, варёными яйцами и палочками для еды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5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Авокадо и лаймы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2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Заголовок презентации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Автор и дата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Уровень текста 1…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6500" y="11609909"/>
            <a:ext cx="21971000" cy="111695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Подзаголовок презентации</a:t>
            </a:r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 (вариан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Тарелка с рублеными котлетами из лосося, салатом и хумусом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33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r>
              <a:t>Заголовок слайда</a:t>
            </a:r>
          </a:p>
        </p:txBody>
      </p:sp>
      <p:sp>
        <p:nvSpPr>
          <p:cNvPr id="34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4"/>
          </a:xfrm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4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Уровень текста 1…"/>
          <p:cNvSpPr txBox="1">
            <a:spLocks noGrp="1"/>
          </p:cNvSpPr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numCol="1" spcCol="38100"/>
          <a:lstStyle/>
          <a:p>
            <a:r>
              <a:t>Текст пункта на слайде</a:t>
            </a:r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9779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" name="Уровень текста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06500" y="4248503"/>
            <a:ext cx="9779000" cy="8256631"/>
          </a:xfrm>
          <a:prstGeom prst="rect">
            <a:avLst/>
          </a:prstGeom>
        </p:spPr>
        <p:txBody>
          <a:bodyPr numCol="1" spcCol="38100"/>
          <a:lstStyle/>
          <a:p>
            <a:r>
              <a:t>Текст пункта на слайде</a:t>
            </a:r>
          </a:p>
        </p:txBody>
      </p:sp>
      <p:sp>
        <p:nvSpPr>
          <p:cNvPr id="62" name="Тарелка пасты папарделле с зелёным маслом из петрушки, жареным фундуком и стружкой сыра пармезан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63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6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, видео — мелк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9779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2" name="Уровень текста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06500" y="4248503"/>
            <a:ext cx="9779000" cy="8256631"/>
          </a:xfrm>
          <a:prstGeom prst="rect">
            <a:avLst/>
          </a:prstGeom>
        </p:spPr>
        <p:txBody>
          <a:bodyPr numCol="1" spcCol="38100"/>
          <a:lstStyle/>
          <a:p>
            <a:r>
              <a:t>Текст пункта на слайде</a:t>
            </a:r>
          </a:p>
        </p:txBody>
      </p:sp>
      <p:sp>
        <p:nvSpPr>
          <p:cNvPr id="73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7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 видеотрансляция — круп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9779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2" name="Уровень текста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06500" y="4248503"/>
            <a:ext cx="9779000" cy="8256631"/>
          </a:xfrm>
          <a:prstGeom prst="rect">
            <a:avLst/>
          </a:prstGeom>
        </p:spPr>
        <p:txBody>
          <a:bodyPr numCol="1" spcCol="38100"/>
          <a:lstStyle/>
          <a:p>
            <a:r>
              <a:t>Текст пункта на слайде</a:t>
            </a:r>
          </a:p>
        </p:txBody>
      </p:sp>
      <p:sp>
        <p:nvSpPr>
          <p:cNvPr id="83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8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азд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Заголовок раздела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Заголовок раздела</a:t>
            </a:r>
          </a:p>
        </p:txBody>
      </p:sp>
      <p:sp>
        <p:nvSpPr>
          <p:cNvPr id="9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numCol="2" spcCol="1098550">
            <a:normAutofit/>
          </a:bodyPr>
          <a:lstStyle/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400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400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400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400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400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400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400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400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400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На сегодняшний день при выполнении хирургических операций, в том числе и в стоматологии к шовным материалам предъявляют определенные требования.…"/>
          <p:cNvSpPr txBox="1"/>
          <p:nvPr/>
        </p:nvSpPr>
        <p:spPr>
          <a:xfrm>
            <a:off x="619592" y="5368167"/>
            <a:ext cx="11334859" cy="8084176"/>
          </a:xfrm>
          <a:prstGeom prst="rect">
            <a:avLst/>
          </a:prstGeom>
          <a:ln w="12700">
            <a:solidFill>
              <a:srgbClr val="0070C0"/>
            </a:solidFill>
            <a:miter lim="400000"/>
          </a:ln>
        </p:spPr>
        <p:txBody>
          <a:bodyPr wrap="square" lIns="50800" tIns="50800" rIns="50800" bIns="508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b="1" i="1" dirty="0">
                <a:latin typeface="Trebuchet MS" panose="020B0603020202020204" pitchFamily="34" charset="0"/>
                <a:cs typeface="Trebuchet MS" panose="020B0603020202020204" pitchFamily="34" charset="0"/>
              </a:rPr>
              <a:t>Введение.</a:t>
            </a:r>
            <a:r>
              <a:rPr lang="ru-RU" sz="1700" b="1" dirty="0">
                <a:latin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На</a:t>
            </a:r>
            <a:r>
              <a:rPr lang="ru-RU" sz="1700" b="1" dirty="0">
                <a:latin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сегодня, одним из важных этапов хирургического лечения стоматологических пациентов является послеоперационный период, так как от него зависят сроки выздоровления и реабилитации. Самая частая причина осложнений– это возникновение инфекции в послеоперационной области </a:t>
            </a:r>
            <a:r>
              <a:rPr lang="en-US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[1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,3</a:t>
            </a:r>
            <a:r>
              <a:rPr lang="en-US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]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. Одна из причин инфицирования связанна с колонизацией патогенной микрофлорой, с развязыванием узлов, распусканием швов </a:t>
            </a:r>
            <a:r>
              <a:rPr lang="en-US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[1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,</a:t>
            </a:r>
            <a:r>
              <a:rPr lang="en-US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2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,3</a:t>
            </a:r>
            <a:r>
              <a:rPr lang="en-US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]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, поэтому при выполнении хирургических операций, к шовным материалам предъявляют определенные требования. Шовная нить должна обеспечивать прочное и герметичное соединение тканей, профилактику инфекционных осложнений, быстрое заживление операционной раны и образование малозаметного эстетического рубца.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b="1" i="1" dirty="0">
                <a:latin typeface="Trebuchet MS" panose="020B0603020202020204" pitchFamily="34" charset="0"/>
                <a:cs typeface="Trebuchet MS" panose="020B0603020202020204" pitchFamily="34" charset="0"/>
              </a:rPr>
              <a:t>Цель исследования.</a:t>
            </a:r>
            <a:r>
              <a:rPr lang="ru-RU" sz="1700" b="1" dirty="0">
                <a:latin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Оценка эффективности применения нового шовного материала «</a:t>
            </a:r>
            <a:r>
              <a:rPr lang="ru-RU" sz="1700" dirty="0" err="1">
                <a:latin typeface="Trebuchet MS" panose="020B0603020202020204" pitchFamily="34" charset="0"/>
                <a:cs typeface="Trebuchet MS" panose="020B0603020202020204" pitchFamily="34" charset="0"/>
              </a:rPr>
              <a:t>Армалайн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» отечественного производства при хирургических вмешательствах на слизистой оболочке рта.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b="1" i="1" dirty="0">
                <a:latin typeface="Trebuchet MS" panose="020B0603020202020204" pitchFamily="34" charset="0"/>
                <a:cs typeface="Trebuchet MS" panose="020B0603020202020204" pitchFamily="34" charset="0"/>
              </a:rPr>
              <a:t>Материал и методы.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 Экспериментальное исследование было проведено на лабораторных животных кроликах «Шиншилла». Животным на слизистой оболочке рта делали линейные раны, края которых соединяли с помощью узловых швов </a:t>
            </a:r>
            <a:r>
              <a:rPr lang="ru-RU" sz="1700" dirty="0" err="1">
                <a:latin typeface="Trebuchet MS" panose="020B0603020202020204" pitchFamily="34" charset="0"/>
                <a:cs typeface="Trebuchet MS" panose="020B0603020202020204" pitchFamily="34" charset="0"/>
              </a:rPr>
              <a:t>монофиламентными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 шовными материалами: в 1 группе раны соединяли нитью</a:t>
            </a:r>
            <a:r>
              <a:rPr lang="en-US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 Armacryl </a:t>
            </a:r>
            <a:r>
              <a:rPr lang="en-US" sz="1700" dirty="0" err="1">
                <a:latin typeface="Trebuchet MS" panose="020B0603020202020204" pitchFamily="34" charset="0"/>
                <a:cs typeface="Trebuchet MS" panose="020B0603020202020204" pitchFamily="34" charset="0"/>
              </a:rPr>
              <a:t>Monofast</a:t>
            </a:r>
            <a:r>
              <a:rPr lang="en-US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5.0; во 2 группе – нитью</a:t>
            </a:r>
            <a:r>
              <a:rPr lang="en-US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 Monosyn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 5.0; в 3 группе – нитью </a:t>
            </a:r>
            <a:r>
              <a:rPr lang="ru-RU" sz="1700" dirty="0" err="1">
                <a:latin typeface="Trebuchet MS" panose="020B0603020202020204" pitchFamily="34" charset="0"/>
                <a:cs typeface="Trebuchet MS" panose="020B0603020202020204" pitchFamily="34" charset="0"/>
              </a:rPr>
              <a:t>Ультрасорб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 5.0. Сроки наблюдения 3, 7, 10 и 14 сутки.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b="1" i="1" dirty="0">
                <a:latin typeface="Trebuchet MS" panose="020B0603020202020204" pitchFamily="34" charset="0"/>
                <a:cs typeface="Trebuchet MS" panose="020B0603020202020204" pitchFamily="34" charset="0"/>
              </a:rPr>
              <a:t>Результаты исследования.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 По данным гистологического исследования в эксперименте на животных лучшие результаты показал шовный материал «</a:t>
            </a:r>
            <a:r>
              <a:rPr lang="en-US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Armacryl </a:t>
            </a:r>
            <a:r>
              <a:rPr lang="en-US" sz="1700" dirty="0" err="1">
                <a:latin typeface="Trebuchet MS" panose="020B0603020202020204" pitchFamily="34" charset="0"/>
                <a:cs typeface="Trebuchet MS" panose="020B0603020202020204" pitchFamily="34" charset="0"/>
              </a:rPr>
              <a:t>Monofast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» отечественного производителя «</a:t>
            </a:r>
            <a:r>
              <a:rPr lang="ru-RU" sz="1700" dirty="0" err="1">
                <a:latin typeface="Trebuchet MS" panose="020B0603020202020204" pitchFamily="34" charset="0"/>
                <a:cs typeface="Trebuchet MS" panose="020B0603020202020204" pitchFamily="34" charset="0"/>
              </a:rPr>
              <a:t>Армалайн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», при его использовании наблюдали полную эпителизацию линейных ран уже на 7 сутки, а к 10 дню отмечена только высокая </a:t>
            </a:r>
            <a:r>
              <a:rPr lang="ru-RU" sz="1700" dirty="0" err="1">
                <a:latin typeface="Trebuchet MS" panose="020B0603020202020204" pitchFamily="34" charset="0"/>
                <a:cs typeface="Trebuchet MS" panose="020B0603020202020204" pitchFamily="34" charset="0"/>
              </a:rPr>
              <a:t>клеточность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 и минимальная воспалительная реакция, на 14-е сутки слизистая оболочка практически не отличалась от интактных тканей. При использовании материала «</a:t>
            </a:r>
            <a:r>
              <a:rPr lang="ru-RU" sz="1700" dirty="0" err="1">
                <a:latin typeface="Trebuchet MS" panose="020B0603020202020204" pitchFamily="34" charset="0"/>
                <a:cs typeface="Trebuchet MS" panose="020B0603020202020204" pitchFamily="34" charset="0"/>
              </a:rPr>
              <a:t>Ультрасоб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», эпителизация завершалась к 10 суткам, а на 14-е формировалась плотная фиброзная ткань, локализованная инфильтрация лимфоцитами, которая может способствовать рубцеванию. Шовный материал «</a:t>
            </a:r>
            <a:r>
              <a:rPr lang="en-US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Monosyn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» на всех сроках обеспечивал хорошее сопоставление краев раны, однако сопоставление краев раны вероятно сопровождалось травмой тканей и в связи с чем было выявлено активное воспаление до 10 суток и формирование утолщенной плотной ткани в подслизистом слое на 14-е сутки, однако заживление было полным, так как шовный материал изначально ограничивал размер дефекта эпителия.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b="1" i="1" dirty="0">
                <a:latin typeface="Trebuchet MS" panose="020B0603020202020204" pitchFamily="34" charset="0"/>
                <a:cs typeface="Trebuchet MS" panose="020B0603020202020204" pitchFamily="34" charset="0"/>
              </a:rPr>
              <a:t>Выводы.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 Гистологическое исследование показало, что </a:t>
            </a:r>
            <a:r>
              <a:rPr lang="ru-RU" sz="1700" dirty="0" err="1">
                <a:latin typeface="Trebuchet MS" panose="020B0603020202020204" pitchFamily="34" charset="0"/>
                <a:cs typeface="Trebuchet MS" panose="020B0603020202020204" pitchFamily="34" charset="0"/>
              </a:rPr>
              <a:t>монофиламентный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 шовный материал отечественного производства</a:t>
            </a:r>
            <a:r>
              <a:rPr lang="ru-RU" sz="1700" b="1" dirty="0">
                <a:latin typeface="Trebuchet MS" panose="020B0603020202020204" pitchFamily="34" charset="0"/>
                <a:cs typeface="Trebuchet MS" panose="020B0603020202020204" pitchFamily="34" charset="0"/>
              </a:rPr>
              <a:t> «</a:t>
            </a:r>
            <a:r>
              <a:rPr lang="en-US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Armacryl </a:t>
            </a:r>
            <a:r>
              <a:rPr lang="en-US" sz="1700" dirty="0" err="1">
                <a:latin typeface="Trebuchet MS" panose="020B0603020202020204" pitchFamily="34" charset="0"/>
                <a:cs typeface="Trebuchet MS" panose="020B0603020202020204" pitchFamily="34" charset="0"/>
              </a:rPr>
              <a:t>Monofast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» вызывает минимальную воспалительную реакцию на слизистой оболочке рта, что стимулирует высокую </a:t>
            </a:r>
            <a:r>
              <a:rPr lang="ru-RU" sz="1700" dirty="0" err="1">
                <a:latin typeface="Trebuchet MS" panose="020B0603020202020204" pitchFamily="34" charset="0"/>
                <a:cs typeface="Trebuchet MS" panose="020B0603020202020204" pitchFamily="34" charset="0"/>
              </a:rPr>
              <a:t>клеточность</a:t>
            </a:r>
            <a:r>
              <a:rPr lang="ru-RU" sz="1700" dirty="0">
                <a:latin typeface="Trebuchet MS" panose="020B0603020202020204" pitchFamily="34" charset="0"/>
                <a:cs typeface="Trebuchet MS" panose="020B0603020202020204" pitchFamily="34" charset="0"/>
              </a:rPr>
              <a:t>, улучшающую процесс репарации ткани.</a:t>
            </a:r>
            <a:endParaRPr lang="ru-RU" sz="1700" b="1" dirty="0">
              <a:latin typeface="Trebuchet MS" panose="020B0603020202020204" pitchFamily="34" charset="0"/>
              <a:cs typeface="Trebuchet MS" panose="020B0603020202020204" pitchFamily="34" charset="0"/>
            </a:endParaRPr>
          </a:p>
        </p:txBody>
      </p:sp>
      <p:sp>
        <p:nvSpPr>
          <p:cNvPr id="190" name="7 СУТКИ"/>
          <p:cNvSpPr txBox="1"/>
          <p:nvPr/>
        </p:nvSpPr>
        <p:spPr>
          <a:xfrm>
            <a:off x="16405293" y="9452133"/>
            <a:ext cx="900888" cy="3241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2300"/>
            </a:lvl1pPr>
          </a:lstStyle>
          <a:p>
            <a:r>
              <a:rPr sz="1600" dirty="0">
                <a:latin typeface="Trebuchet MS" panose="020B0603020202020204" pitchFamily="34" charset="0"/>
              </a:rPr>
              <a:t>7 СУТКИ</a:t>
            </a:r>
          </a:p>
        </p:txBody>
      </p:sp>
      <p:sp>
        <p:nvSpPr>
          <p:cNvPr id="192" name="14 СУТКИ"/>
          <p:cNvSpPr txBox="1"/>
          <p:nvPr/>
        </p:nvSpPr>
        <p:spPr>
          <a:xfrm>
            <a:off x="21950624" y="9518827"/>
            <a:ext cx="1008289" cy="3241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2300"/>
            </a:lvl1pPr>
          </a:lstStyle>
          <a:p>
            <a:r>
              <a:rPr sz="1600" dirty="0">
                <a:latin typeface="Trebuchet MS" panose="020B0603020202020204" pitchFamily="34" charset="0"/>
              </a:rPr>
              <a:t>14 СУТКИ</a:t>
            </a:r>
          </a:p>
        </p:txBody>
      </p:sp>
      <p:sp>
        <p:nvSpPr>
          <p:cNvPr id="193" name="Выводы:…"/>
          <p:cNvSpPr txBox="1"/>
          <p:nvPr/>
        </p:nvSpPr>
        <p:spPr>
          <a:xfrm>
            <a:off x="12123999" y="12666976"/>
            <a:ext cx="11809957" cy="84010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1800"/>
            </a:pPr>
            <a:r>
              <a:rPr lang="ru-RU" sz="1600" dirty="0">
                <a:latin typeface="Trebuchet MS" panose="020B0603020202020204" pitchFamily="34" charset="0"/>
              </a:rPr>
              <a:t>М</a:t>
            </a:r>
            <a:r>
              <a:rPr lang="ru-RU" sz="1600" dirty="0">
                <a:latin typeface="Trebuchet MS" panose="020B0603020202020204" pitchFamily="34" charset="0"/>
                <a:cs typeface="Trebuchet MS" panose="020B0603020202020204" pitchFamily="34" charset="0"/>
              </a:rPr>
              <a:t>орфологический анализ гистологических препаратов участков дефектов слизистой оболочки рта кролика </a:t>
            </a:r>
          </a:p>
          <a:p>
            <a:pPr algn="ctr" defTabSz="584200">
              <a:lnSpc>
                <a:spcPct val="100000"/>
              </a:lnSpc>
              <a:spcBef>
                <a:spcPts val="0"/>
              </a:spcBef>
              <a:defRPr sz="1800"/>
            </a:pPr>
            <a:r>
              <a:rPr lang="ru-RU" sz="1600" dirty="0">
                <a:latin typeface="Trebuchet MS" panose="020B0603020202020204" pitchFamily="34" charset="0"/>
                <a:cs typeface="Trebuchet MS" panose="020B0603020202020204" pitchFamily="34" charset="0"/>
              </a:rPr>
              <a:t>и применения шовного материала </a:t>
            </a:r>
            <a:r>
              <a:rPr lang="en-US" sz="1600" dirty="0">
                <a:latin typeface="Trebuchet MS" panose="020B0603020202020204" pitchFamily="34" charset="0"/>
                <a:cs typeface="Trebuchet MS" panose="020B0603020202020204" pitchFamily="34" charset="0"/>
              </a:rPr>
              <a:t>Armacryl </a:t>
            </a:r>
            <a:r>
              <a:rPr lang="en-US" sz="1600" dirty="0" err="1">
                <a:latin typeface="Trebuchet MS" panose="020B0603020202020204" pitchFamily="34" charset="0"/>
                <a:cs typeface="Trebuchet MS" panose="020B0603020202020204" pitchFamily="34" charset="0"/>
              </a:rPr>
              <a:t>Monofast</a:t>
            </a:r>
            <a:r>
              <a:rPr lang="ru-RU" sz="1600" dirty="0">
                <a:latin typeface="Trebuchet MS" panose="020B0603020202020204" pitchFamily="34" charset="0"/>
                <a:cs typeface="Trebuchet MS" panose="020B0603020202020204" pitchFamily="34" charset="0"/>
              </a:rPr>
              <a:t>, </a:t>
            </a:r>
            <a:r>
              <a:rPr lang="en-US" sz="1600" dirty="0">
                <a:latin typeface="Trebuchet MS" panose="020B0603020202020204" pitchFamily="34" charset="0"/>
                <a:cs typeface="Trebuchet MS" panose="020B0603020202020204" pitchFamily="34" charset="0"/>
              </a:rPr>
              <a:t>Monosyn</a:t>
            </a:r>
            <a:r>
              <a:rPr lang="ru-RU" sz="1600" dirty="0">
                <a:latin typeface="Trebuchet MS" panose="020B0603020202020204" pitchFamily="34" charset="0"/>
                <a:cs typeface="Trebuchet MS" panose="020B0603020202020204" pitchFamily="34" charset="0"/>
              </a:rPr>
              <a:t> , </a:t>
            </a:r>
            <a:r>
              <a:rPr lang="ru-RU" sz="1600" dirty="0" err="1">
                <a:latin typeface="Trebuchet MS" panose="020B0603020202020204" pitchFamily="34" charset="0"/>
                <a:cs typeface="Trebuchet MS" panose="020B0603020202020204" pitchFamily="34" charset="0"/>
              </a:rPr>
              <a:t>Ультрасоб</a:t>
            </a:r>
            <a:r>
              <a:rPr lang="ru-RU" sz="1600" dirty="0">
                <a:latin typeface="Trebuchet MS" panose="020B0603020202020204" pitchFamily="34" charset="0"/>
                <a:cs typeface="Trebuchet MS" panose="020B0603020202020204" pitchFamily="34" charset="0"/>
              </a:rPr>
              <a:t> на 3, 7, 10 и 14 сутки эксперимента, увеличение (×200), окраски гематоксилином-эозином (</a:t>
            </a:r>
            <a:r>
              <a:rPr lang="en-US" sz="1600" dirty="0">
                <a:latin typeface="Trebuchet MS" panose="020B0603020202020204" pitchFamily="34" charset="0"/>
                <a:cs typeface="Trebuchet MS" panose="020B0603020202020204" pitchFamily="34" charset="0"/>
              </a:rPr>
              <a:t>a</a:t>
            </a:r>
            <a:r>
              <a:rPr lang="ru-RU" sz="1600" dirty="0">
                <a:latin typeface="Trebuchet MS" panose="020B0603020202020204" pitchFamily="34" charset="0"/>
                <a:cs typeface="Trebuchet MS" panose="020B0603020202020204" pitchFamily="34" charset="0"/>
              </a:rPr>
              <a:t>,</a:t>
            </a:r>
            <a:r>
              <a:rPr lang="en-US" sz="1600" dirty="0">
                <a:latin typeface="Trebuchet MS" panose="020B0603020202020204" pitchFamily="34" charset="0"/>
                <a:cs typeface="Trebuchet MS" panose="020B0603020202020204" pitchFamily="34" charset="0"/>
              </a:rPr>
              <a:t>c</a:t>
            </a:r>
            <a:r>
              <a:rPr lang="ru-RU" sz="1600" dirty="0">
                <a:latin typeface="Trebuchet MS" panose="020B0603020202020204" pitchFamily="34" charset="0"/>
                <a:cs typeface="Trebuchet MS" panose="020B0603020202020204" pitchFamily="34" charset="0"/>
              </a:rPr>
              <a:t>,</a:t>
            </a:r>
            <a:r>
              <a:rPr lang="en-US" sz="1600" dirty="0">
                <a:latin typeface="Trebuchet MS" panose="020B0603020202020204" pitchFamily="34" charset="0"/>
                <a:cs typeface="Trebuchet MS" panose="020B0603020202020204" pitchFamily="34" charset="0"/>
              </a:rPr>
              <a:t>e</a:t>
            </a:r>
            <a:r>
              <a:rPr lang="ru-RU" sz="1600" dirty="0">
                <a:latin typeface="Trebuchet MS" panose="020B0603020202020204" pitchFamily="34" charset="0"/>
                <a:cs typeface="Trebuchet MS" panose="020B0603020202020204" pitchFamily="34" charset="0"/>
              </a:rPr>
              <a:t>) и по </a:t>
            </a:r>
            <a:r>
              <a:rPr lang="ru-RU" sz="1600" dirty="0" err="1">
                <a:latin typeface="Trebuchet MS" panose="020B0603020202020204" pitchFamily="34" charset="0"/>
                <a:cs typeface="Trebuchet MS" panose="020B0603020202020204" pitchFamily="34" charset="0"/>
              </a:rPr>
              <a:t>Маллори</a:t>
            </a:r>
            <a:r>
              <a:rPr lang="ru-RU" sz="1600" dirty="0">
                <a:latin typeface="Trebuchet MS" panose="020B0603020202020204" pitchFamily="34" charset="0"/>
                <a:cs typeface="Trebuchet MS" panose="020B0603020202020204" pitchFamily="34" charset="0"/>
              </a:rPr>
              <a:t> (</a:t>
            </a:r>
            <a:r>
              <a:rPr lang="en-US" sz="1600" dirty="0">
                <a:latin typeface="Trebuchet MS" panose="020B0603020202020204" pitchFamily="34" charset="0"/>
                <a:cs typeface="Trebuchet MS" panose="020B0603020202020204" pitchFamily="34" charset="0"/>
              </a:rPr>
              <a:t>b</a:t>
            </a:r>
            <a:r>
              <a:rPr lang="ru-RU" sz="1600" dirty="0">
                <a:latin typeface="Trebuchet MS" panose="020B0603020202020204" pitchFamily="34" charset="0"/>
                <a:cs typeface="Trebuchet MS" panose="020B0603020202020204" pitchFamily="34" charset="0"/>
              </a:rPr>
              <a:t>,</a:t>
            </a:r>
            <a:r>
              <a:rPr lang="en-US" sz="1600" dirty="0">
                <a:latin typeface="Trebuchet MS" panose="020B0603020202020204" pitchFamily="34" charset="0"/>
                <a:cs typeface="Trebuchet MS" panose="020B0603020202020204" pitchFamily="34" charset="0"/>
              </a:rPr>
              <a:t>d</a:t>
            </a:r>
            <a:r>
              <a:rPr lang="ru-RU" sz="1600" dirty="0">
                <a:latin typeface="Trebuchet MS" panose="020B0603020202020204" pitchFamily="34" charset="0"/>
                <a:cs typeface="Trebuchet MS" panose="020B0603020202020204" pitchFamily="34" charset="0"/>
              </a:rPr>
              <a:t>,</a:t>
            </a:r>
            <a:r>
              <a:rPr lang="en-US" sz="1600" dirty="0">
                <a:latin typeface="Trebuchet MS" panose="020B0603020202020204" pitchFamily="34" charset="0"/>
                <a:cs typeface="Trebuchet MS" panose="020B0603020202020204" pitchFamily="34" charset="0"/>
              </a:rPr>
              <a:t>f</a:t>
            </a:r>
            <a:r>
              <a:rPr lang="ru-RU" sz="1600" dirty="0">
                <a:latin typeface="Trebuchet MS" panose="020B0603020202020204" pitchFamily="34" charset="0"/>
                <a:cs typeface="Trebuchet MS" panose="020B0603020202020204" pitchFamily="34" charset="0"/>
              </a:rPr>
              <a:t>). </a:t>
            </a:r>
            <a:endParaRPr sz="1600" dirty="0">
              <a:latin typeface="Trebuchet MS" panose="020B0603020202020204" pitchFamily="34" charset="0"/>
              <a:cs typeface="Trebuchet MS" panose="020B0603020202020204" pitchFamily="34" charset="0"/>
            </a:endParaRPr>
          </a:p>
        </p:txBody>
      </p:sp>
      <p:pic>
        <p:nvPicPr>
          <p:cNvPr id="26" name="Picture 1" descr="cov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48" y="112875"/>
            <a:ext cx="23117062" cy="1812968"/>
          </a:xfrm>
          <a:prstGeom prst="rect">
            <a:avLst/>
          </a:prstGeom>
        </p:spPr>
      </p:pic>
      <p:sp>
        <p:nvSpPr>
          <p:cNvPr id="30" name="ГИСТОЛОГИЧЕСКОЕ ИССЛЕДОВАНИЕ ШОВНОГО МАТЕРИАЛА ПРИ ОПЕРАЦИЯХ НА СЛИЗИСТОЙ ОБОЛОЧКЕ РТА В ЭКСПЕРИМЕНТЕ…"/>
          <p:cNvSpPr txBox="1"/>
          <p:nvPr/>
        </p:nvSpPr>
        <p:spPr>
          <a:xfrm>
            <a:off x="288290" y="2300964"/>
            <a:ext cx="23807420" cy="1627174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700" b="1" dirty="0">
                <a:solidFill>
                  <a:srgbClr val="002060"/>
                </a:solidFill>
                <a:latin typeface="Trebuchet MS" panose="020B0603020202020204" pitchFamily="34" charset="0"/>
              </a:rPr>
              <a:t>ЭКСПЕРИМЕНТАЛЬНОЕ ИССЛЕДОВАНИЕ НОВОГО ШОВНОГО МАТЕРИАЛА «АРМАЛАЙН» ПРИ ОПЕРАЦИЯХ НА СЛИЗИСТОЙ ОБОЛОЧКЕ РТА</a:t>
            </a:r>
          </a:p>
          <a:p>
            <a:pPr algn="ctr" defTabSz="12700">
              <a:lnSpc>
                <a:spcPct val="100000"/>
              </a:lnSpc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60">
                <a:latin typeface="+mj-lt"/>
                <a:ea typeface="+mj-ea"/>
                <a:cs typeface="+mj-cs"/>
                <a:sym typeface="Helvetica"/>
              </a:defRPr>
            </a:pPr>
            <a:r>
              <a:rPr sz="2800" dirty="0">
                <a:solidFill>
                  <a:schemeClr val="tx1"/>
                </a:solidFill>
              </a:rPr>
              <a:t> </a:t>
            </a:r>
            <a:r>
              <a:rPr sz="2800" dirty="0" err="1">
                <a:solidFill>
                  <a:schemeClr val="tx1"/>
                </a:solidFill>
                <a:latin typeface="Trebuchet MS" panose="020B0603020202020204" pitchFamily="34" charset="0"/>
              </a:rPr>
              <a:t>Мамедов</a:t>
            </a:r>
            <a:r>
              <a:rPr sz="2800" dirty="0">
                <a:solidFill>
                  <a:schemeClr val="tx1"/>
                </a:solidFill>
                <a:latin typeface="Trebuchet MS" panose="020B0603020202020204" pitchFamily="34" charset="0"/>
              </a:rPr>
              <a:t> Г. Т. о.</a:t>
            </a:r>
            <a:r>
              <a:rPr lang="ru-RU" sz="280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ru-RU" sz="2800" i="1" dirty="0">
                <a:latin typeface="Trebuchet MS" panose="020B0603020202020204" pitchFamily="34" charset="0"/>
                <a:sym typeface="Helvetica"/>
              </a:rPr>
              <a:t>Научный руководитель:</a:t>
            </a:r>
            <a:r>
              <a:rPr lang="ru-RU" sz="2800" b="1" i="1" dirty="0">
                <a:latin typeface="Trebuchet MS" panose="020B0603020202020204" pitchFamily="34" charset="0"/>
                <a:sym typeface="Helvetica"/>
              </a:rPr>
              <a:t> </a:t>
            </a:r>
            <a:r>
              <a:rPr lang="ru-RU" sz="2800" i="1" dirty="0">
                <a:latin typeface="Trebuchet MS" panose="020B0603020202020204" pitchFamily="34" charset="0"/>
                <a:sym typeface="Helvetica"/>
              </a:rPr>
              <a:t>Морозова Е.А. д.м.н</a:t>
            </a:r>
            <a:r>
              <a:rPr lang="ru-RU" sz="3200" i="1" dirty="0">
                <a:latin typeface="Trebuchet MS" panose="020B0603020202020204" pitchFamily="34" charset="0"/>
                <a:sym typeface="Helvetica"/>
              </a:rPr>
              <a:t>. </a:t>
            </a:r>
            <a:endParaRPr lang="ru-RU" sz="3200" dirty="0">
              <a:latin typeface="Trebuchet MS" panose="020B0603020202020204" pitchFamily="34" charset="0"/>
              <a:sym typeface="Helvetica"/>
            </a:endParaRPr>
          </a:p>
          <a:p>
            <a:pPr algn="ctr" defTabSz="12700">
              <a:lnSpc>
                <a:spcPct val="100000"/>
              </a:lnSpc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60">
                <a:latin typeface="+mj-lt"/>
                <a:ea typeface="+mj-ea"/>
                <a:cs typeface="+mj-cs"/>
                <a:sym typeface="Helvetica"/>
              </a:defRPr>
            </a:pPr>
            <a:r>
              <a:rPr lang="en-US" sz="28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cs typeface="Arial" panose="020B0604020202020204" pitchFamily="34" charset="0"/>
              </a:rPr>
              <a:t>EXPERIMENTAL STUDY OF A NEW SUTURE MATERIAL "ARMALINE" DURING OPERATIONS ON THE ORAL MUCOSA </a:t>
            </a:r>
            <a:endParaRPr lang="ru-RU" sz="2800" dirty="0">
              <a:solidFill>
                <a:srgbClr val="002060"/>
              </a:solidFill>
              <a:effectLst/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algn="ctr" defTabSz="12700">
              <a:lnSpc>
                <a:spcPct val="100000"/>
              </a:lnSpc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760">
                <a:latin typeface="+mj-lt"/>
                <a:ea typeface="+mj-ea"/>
                <a:cs typeface="+mj-cs"/>
                <a:sym typeface="Helvetica"/>
              </a:defRPr>
            </a:pPr>
            <a:r>
              <a:rPr lang="en-US" sz="2800" dirty="0">
                <a:solidFill>
                  <a:srgbClr val="002060"/>
                </a:solidFill>
                <a:effectLst/>
                <a:latin typeface="Trebuchet MS" panose="020B0603020202020204" pitchFamily="34" charset="0"/>
                <a:cs typeface="Arial" panose="020B0604020202020204" pitchFamily="34" charset="0"/>
              </a:rPr>
              <a:t>Mammadov G. T. O. Scientific supervisor: Morozova E.A. MD.</a:t>
            </a:r>
            <a:endParaRPr sz="2800" dirty="0">
              <a:solidFill>
                <a:srgbClr val="002060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3" descr="glob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65" t="20120"/>
          <a:stretch>
            <a:fillRect/>
          </a:stretch>
        </p:blipFill>
        <p:spPr>
          <a:xfrm>
            <a:off x="663248" y="130393"/>
            <a:ext cx="3408715" cy="2261966"/>
          </a:xfrm>
          <a:prstGeom prst="rect">
            <a:avLst/>
          </a:prstGeom>
        </p:spPr>
      </p:pic>
      <p:pic>
        <p:nvPicPr>
          <p:cNvPr id="32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463" y="262991"/>
            <a:ext cx="8537471" cy="1558113"/>
          </a:xfrm>
          <a:prstGeom prst="rect">
            <a:avLst/>
          </a:prstGeom>
        </p:spPr>
      </p:pic>
      <p:sp>
        <p:nvSpPr>
          <p:cNvPr id="33" name="ГИСТОЛОГИЧЕСКОЕ ИССЛЕДОВАНИЕ ШОВНОГО МАТЕРИАЛА ПРИ ОПЕРАЦИЯХ НА СЛИЗИСТОЙ ОБОЛОЧКЕ РТА В ЭКСПЕРИМЕНТЕ…"/>
          <p:cNvSpPr txBox="1"/>
          <p:nvPr/>
        </p:nvSpPr>
        <p:spPr>
          <a:xfrm>
            <a:off x="12782964" y="637005"/>
            <a:ext cx="10606635" cy="875665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Кафедра пропедевтики стоматологических заболеваний Медицинский институт</a:t>
            </a:r>
            <a:endParaRPr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663248" y="4084770"/>
            <a:ext cx="22994947" cy="55408"/>
          </a:xfrm>
          <a:prstGeom prst="line">
            <a:avLst/>
          </a:prstGeom>
          <a:noFill/>
          <a:ln w="25400" cap="flat">
            <a:solidFill>
              <a:srgbClr val="00206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8" name="Прямоугольник 7"/>
          <p:cNvSpPr/>
          <p:nvPr/>
        </p:nvSpPr>
        <p:spPr>
          <a:xfrm>
            <a:off x="12300118" y="5357040"/>
            <a:ext cx="11464290" cy="8167646"/>
          </a:xfrm>
          <a:prstGeom prst="rect">
            <a:avLst/>
          </a:prstGeom>
          <a:noFill/>
          <a:ln w="25400" cap="flat">
            <a:solidFill>
              <a:srgbClr val="00206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ru-RU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5"/>
          <a:srcRect t="8881"/>
          <a:stretch>
            <a:fillRect/>
          </a:stretch>
        </p:blipFill>
        <p:spPr>
          <a:xfrm>
            <a:off x="12533961" y="9748928"/>
            <a:ext cx="2702606" cy="2828853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6"/>
          <a:srcRect l="7431" t="6831"/>
          <a:stretch>
            <a:fillRect/>
          </a:stretch>
        </p:blipFill>
        <p:spPr>
          <a:xfrm>
            <a:off x="15569006" y="9696470"/>
            <a:ext cx="2517276" cy="2918661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7"/>
          <a:srcRect l="6186" t="7375"/>
          <a:stretch>
            <a:fillRect/>
          </a:stretch>
        </p:blipFill>
        <p:spPr>
          <a:xfrm>
            <a:off x="18418721" y="9766206"/>
            <a:ext cx="2535324" cy="2848925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8"/>
          <a:srcRect l="8644" t="7744"/>
          <a:stretch>
            <a:fillRect/>
          </a:stretch>
        </p:blipFill>
        <p:spPr>
          <a:xfrm>
            <a:off x="21229178" y="9789419"/>
            <a:ext cx="2451182" cy="2851743"/>
          </a:xfrm>
          <a:prstGeom prst="rect">
            <a:avLst/>
          </a:prstGeom>
        </p:spPr>
      </p:pic>
      <p:sp>
        <p:nvSpPr>
          <p:cNvPr id="46" name="7 СУТКИ"/>
          <p:cNvSpPr txBox="1"/>
          <p:nvPr/>
        </p:nvSpPr>
        <p:spPr>
          <a:xfrm>
            <a:off x="19218576" y="9495614"/>
            <a:ext cx="1008289" cy="3241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2300"/>
            </a:lvl1pPr>
          </a:lstStyle>
          <a:p>
            <a:r>
              <a:rPr lang="ru-RU" sz="1600" dirty="0">
                <a:latin typeface="Trebuchet MS" panose="020B0603020202020204" pitchFamily="34" charset="0"/>
              </a:rPr>
              <a:t>10</a:t>
            </a:r>
            <a:r>
              <a:rPr sz="1600" dirty="0">
                <a:latin typeface="Trebuchet MS" panose="020B0603020202020204" pitchFamily="34" charset="0"/>
              </a:rPr>
              <a:t> СУТКИ</a:t>
            </a:r>
          </a:p>
        </p:txBody>
      </p:sp>
      <p:sp>
        <p:nvSpPr>
          <p:cNvPr id="47" name="7 СУТКИ"/>
          <p:cNvSpPr txBox="1"/>
          <p:nvPr/>
        </p:nvSpPr>
        <p:spPr>
          <a:xfrm>
            <a:off x="13363822" y="9422263"/>
            <a:ext cx="900888" cy="3241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2300"/>
            </a:lvl1pPr>
          </a:lstStyle>
          <a:p>
            <a:r>
              <a:rPr lang="ru-RU" sz="1600" dirty="0">
                <a:latin typeface="Trebuchet MS" panose="020B0603020202020204" pitchFamily="34" charset="0"/>
              </a:rPr>
              <a:t>5</a:t>
            </a:r>
            <a:r>
              <a:rPr sz="1600" dirty="0">
                <a:latin typeface="Trebuchet MS" panose="020B0603020202020204" pitchFamily="34" charset="0"/>
              </a:rPr>
              <a:t> СУТКИ</a:t>
            </a: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483559" y="6335608"/>
            <a:ext cx="1596920" cy="1222359"/>
          </a:xfrm>
          <a:prstGeom prst="rect">
            <a:avLst/>
          </a:prstGeom>
        </p:spPr>
      </p:pic>
      <p:pic>
        <p:nvPicPr>
          <p:cNvPr id="49" name="Объект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8211" y="7442831"/>
            <a:ext cx="1631131" cy="1249990"/>
          </a:xfrm>
          <a:prstGeom prst="rect">
            <a:avLst/>
          </a:prstGeom>
        </p:spPr>
      </p:pic>
      <p:sp>
        <p:nvSpPr>
          <p:cNvPr id="51" name="Прямоугольник 50"/>
          <p:cNvSpPr/>
          <p:nvPr/>
        </p:nvSpPr>
        <p:spPr>
          <a:xfrm>
            <a:off x="11026461" y="5449979"/>
            <a:ext cx="4311589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6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 pitchFamily="34" charset="0"/>
                <a:cs typeface="Arial" panose="020B0604020202020204" pitchFamily="34" charset="0"/>
              </a:rPr>
              <a:t>Кролики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60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 pitchFamily="34" charset="0"/>
                <a:cs typeface="Arial" panose="020B0604020202020204" pitchFamily="34" charset="0"/>
              </a:rPr>
              <a:t>породы</a:t>
            </a:r>
            <a:r>
              <a:rPr kumimoji="0" lang="ru-RU" sz="16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6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rebuchet MS" panose="020B0603020202020204" pitchFamily="34" charset="0"/>
                <a:cs typeface="Arial" panose="020B0604020202020204" pitchFamily="34" charset="0"/>
              </a:rPr>
              <a:t>Шиншилла</a:t>
            </a:r>
          </a:p>
        </p:txBody>
      </p:sp>
      <p:graphicFrame>
        <p:nvGraphicFramePr>
          <p:cNvPr id="52" name="Таблица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034853"/>
              </p:ext>
            </p:extLst>
          </p:nvPr>
        </p:nvGraphicFramePr>
        <p:xfrm>
          <a:off x="14281088" y="5481861"/>
          <a:ext cx="3951582" cy="3272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0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07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>
                          <a:latin typeface="Trebuchet MS" panose="020B0603020202020204" pitchFamily="34" charset="0"/>
                          <a:cs typeface="Trebuchet MS" panose="020B0603020202020204" pitchFamily="34" charset="0"/>
                        </a:rPr>
                        <a:t>Группы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>
                          <a:latin typeface="Trebuchet MS" panose="020B0603020202020204" pitchFamily="34" charset="0"/>
                          <a:cs typeface="Trebuchet MS" panose="020B0603020202020204" pitchFamily="34" charset="0"/>
                        </a:rPr>
                        <a:t>Шовный материал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004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dirty="0">
                          <a:latin typeface="Trebuchet MS" panose="020B0603020202020204" pitchFamily="34" charset="0"/>
                          <a:cs typeface="Trebuchet MS" panose="020B0603020202020204" pitchFamily="34" charset="0"/>
                        </a:rPr>
                        <a:t>1 группа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dirty="0">
                          <a:latin typeface="Trebuchet MS" panose="020B0603020202020204" pitchFamily="34" charset="0"/>
                          <a:cs typeface="Trebuchet MS" panose="020B0603020202020204" pitchFamily="34" charset="0"/>
                        </a:rPr>
                        <a:t>Armacryl </a:t>
                      </a:r>
                      <a:r>
                        <a:rPr lang="en-US" sz="1400" dirty="0" err="1">
                          <a:latin typeface="Trebuchet MS" panose="020B0603020202020204" pitchFamily="34" charset="0"/>
                          <a:cs typeface="Trebuchet MS" panose="020B0603020202020204" pitchFamily="34" charset="0"/>
                        </a:rPr>
                        <a:t>Monofast</a:t>
                      </a:r>
                      <a:r>
                        <a:rPr lang="en-US" sz="1400" dirty="0">
                          <a:latin typeface="Trebuchet MS" panose="020B0603020202020204" pitchFamily="34" charset="0"/>
                          <a:cs typeface="Trebuchet MS" panose="020B0603020202020204" pitchFamily="34" charset="0"/>
                        </a:rPr>
                        <a:t> </a:t>
                      </a:r>
                      <a:endParaRPr lang="ru-RU" sz="1400" dirty="0">
                        <a:latin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57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dirty="0">
                          <a:latin typeface="Trebuchet MS" panose="020B0603020202020204" pitchFamily="34" charset="0"/>
                          <a:cs typeface="Trebuchet MS" panose="020B0603020202020204" pitchFamily="34" charset="0"/>
                        </a:rPr>
                        <a:t>2 группа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dirty="0">
                          <a:latin typeface="Trebuchet MS" panose="020B0603020202020204" pitchFamily="34" charset="0"/>
                          <a:cs typeface="Trebuchet MS" panose="020B0603020202020204" pitchFamily="34" charset="0"/>
                        </a:rPr>
                        <a:t>Monosyn</a:t>
                      </a:r>
                      <a:r>
                        <a:rPr lang="ru-RU" sz="1400" dirty="0">
                          <a:latin typeface="Trebuchet MS" panose="020B0603020202020204" pitchFamily="34" charset="0"/>
                          <a:cs typeface="Trebuchet MS" panose="020B060302020202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57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dirty="0">
                          <a:latin typeface="Trebuchet MS" panose="020B0603020202020204" pitchFamily="34" charset="0"/>
                          <a:cs typeface="Trebuchet MS" panose="020B0603020202020204" pitchFamily="34" charset="0"/>
                        </a:rPr>
                        <a:t>3 группа </a:t>
                      </a:r>
                      <a:r>
                        <a:rPr lang="ru-RU" sz="1400" dirty="0" err="1">
                          <a:latin typeface="Trebuchet MS" panose="020B0603020202020204" pitchFamily="34" charset="0"/>
                          <a:cs typeface="Trebuchet MS" panose="020B0603020202020204" pitchFamily="34" charset="0"/>
                        </a:rPr>
                        <a:t>Ультрасоб</a:t>
                      </a:r>
                      <a:r>
                        <a:rPr lang="ru-RU" sz="1400" dirty="0">
                          <a:latin typeface="Trebuchet MS" panose="020B0603020202020204" pitchFamily="34" charset="0"/>
                          <a:cs typeface="Trebuchet MS" panose="020B0603020202020204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dirty="0">
                        <a:latin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11"/>
          <a:srcRect l="8490"/>
          <a:stretch>
            <a:fillRect/>
          </a:stretch>
        </p:blipFill>
        <p:spPr>
          <a:xfrm flipH="1" flipV="1">
            <a:off x="20139063" y="5493250"/>
            <a:ext cx="1769874" cy="3232923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 rotWithShape="1">
          <a:blip r:embed="rId12"/>
          <a:srcRect t="27682" b="6990"/>
          <a:stretch>
            <a:fillRect/>
          </a:stretch>
        </p:blipFill>
        <p:spPr>
          <a:xfrm rot="16200000">
            <a:off x="18494408" y="5461855"/>
            <a:ext cx="1508705" cy="1548716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 rotWithShape="1">
          <a:blip r:embed="rId13"/>
          <a:srcRect t="33329" b="12747"/>
          <a:stretch>
            <a:fillRect/>
          </a:stretch>
        </p:blipFill>
        <p:spPr>
          <a:xfrm rot="5400000" flipH="1" flipV="1">
            <a:off x="18402079" y="7037373"/>
            <a:ext cx="1765902" cy="1547529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 rotWithShape="1">
          <a:blip r:embed="rId14"/>
          <a:srcRect l="40849" t="19110" r="39714" b="25431"/>
          <a:stretch>
            <a:fillRect/>
          </a:stretch>
        </p:blipFill>
        <p:spPr>
          <a:xfrm rot="16200000">
            <a:off x="16681316" y="5460905"/>
            <a:ext cx="801325" cy="2040416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 rotWithShape="1">
          <a:blip r:embed="rId15"/>
          <a:srcRect l="20150" t="23059" r="62239" b="28481"/>
          <a:stretch>
            <a:fillRect/>
          </a:stretch>
        </p:blipFill>
        <p:spPr>
          <a:xfrm rot="5400000" flipH="1" flipV="1">
            <a:off x="16726445" y="6487552"/>
            <a:ext cx="776482" cy="2040416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16"/>
          <a:srcRect l="60865" t="22394" r="20541" b="22390"/>
          <a:stretch>
            <a:fillRect/>
          </a:stretch>
        </p:blipFill>
        <p:spPr>
          <a:xfrm rot="16200000">
            <a:off x="16755500" y="7282828"/>
            <a:ext cx="722722" cy="2040417"/>
          </a:xfrm>
          <a:prstGeom prst="rect">
            <a:avLst/>
          </a:prstGeom>
        </p:spPr>
      </p:pic>
      <p:pic>
        <p:nvPicPr>
          <p:cNvPr id="59" name="Объект 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4882" y="7542013"/>
            <a:ext cx="1521206" cy="1185909"/>
          </a:xfrm>
          <a:prstGeom prst="rect">
            <a:avLst/>
          </a:prstGeom>
        </p:spPr>
      </p:pic>
      <p:pic>
        <p:nvPicPr>
          <p:cNvPr id="61" name="Объект 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4234" y="5487815"/>
            <a:ext cx="1521206" cy="2028275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12383843" y="8811674"/>
            <a:ext cx="115453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600" dirty="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Формирование разреза на слизистой оболочке, ушивание раны узловыми швами. Забор биоптата, маркировка фотобумаги в зависимости от группы исследования и срока выведения, подготовка ткани к исследованию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36757B-56F5-EF61-8DD7-46E8A5EACABE}"/>
              </a:ext>
            </a:extLst>
          </p:cNvPr>
          <p:cNvSpPr txBox="1"/>
          <p:nvPr/>
        </p:nvSpPr>
        <p:spPr>
          <a:xfrm>
            <a:off x="625622" y="4142952"/>
            <a:ext cx="22996753" cy="1077218"/>
          </a:xfrm>
          <a:prstGeom prst="rect">
            <a:avLst/>
          </a:prstGeom>
          <a:noFill/>
          <a:ln w="3175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b="1" i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Аннотация.</a:t>
            </a:r>
            <a:r>
              <a:rPr lang="ru-RU" sz="1600" b="1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Представлены результаты гистологического исследования нового </a:t>
            </a:r>
            <a:r>
              <a:rPr lang="ru-RU" sz="1600" dirty="0">
                <a:effectLst/>
                <a:latin typeface="Trebuchet MS" panose="020B0603020202020204" pitchFamily="34" charset="0"/>
                <a:ea typeface="Arial Unicode MS"/>
                <a:cs typeface="Times New Roman" panose="02020603050405020304" pitchFamily="18" charset="0"/>
              </a:rPr>
              <a:t>шовного материала отечественного производства «</a:t>
            </a:r>
            <a:r>
              <a:rPr lang="ru-RU" sz="1600" dirty="0" err="1">
                <a:effectLst/>
                <a:latin typeface="Trebuchet MS" panose="020B0603020202020204" pitchFamily="34" charset="0"/>
                <a:ea typeface="Arial Unicode MS"/>
                <a:cs typeface="Times New Roman" panose="02020603050405020304" pitchFamily="18" charset="0"/>
              </a:rPr>
              <a:t>Армалайн</a:t>
            </a:r>
            <a:r>
              <a:rPr lang="ru-RU" sz="1600" dirty="0">
                <a:effectLst/>
                <a:latin typeface="Trebuchet MS" panose="020B0603020202020204" pitchFamily="34" charset="0"/>
                <a:ea typeface="Arial Unicode MS"/>
                <a:cs typeface="Times New Roman" panose="02020603050405020304" pitchFamily="18" charset="0"/>
              </a:rPr>
              <a:t>»</a:t>
            </a:r>
            <a:r>
              <a:rPr lang="ru-RU" sz="1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ушивании ран на слизистой оболочке рта в эксперименте на лабораторных животных. </a:t>
            </a:r>
            <a:r>
              <a:rPr lang="ru-RU" sz="1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Применение </a:t>
            </a:r>
            <a:r>
              <a:rPr lang="ru-RU" sz="1600" dirty="0" err="1">
                <a:effectLst/>
                <a:latin typeface="Trebuchet MS" panose="020B0603020202020204" pitchFamily="34" charset="0"/>
                <a:ea typeface="Arial Unicode MS"/>
                <a:cs typeface="Times New Roman" panose="02020603050405020304" pitchFamily="18" charset="0"/>
              </a:rPr>
              <a:t>монофиламентного</a:t>
            </a:r>
            <a:r>
              <a:rPr lang="ru-RU" sz="1600" dirty="0">
                <a:effectLst/>
                <a:latin typeface="Trebuchet MS" panose="020B0603020202020204" pitchFamily="34" charset="0"/>
                <a:ea typeface="Arial Unicode MS"/>
                <a:cs typeface="Times New Roman" panose="02020603050405020304" pitchFamily="18" charset="0"/>
              </a:rPr>
              <a:t> шовного материала </a:t>
            </a:r>
            <a:r>
              <a:rPr lang="ru-RU" sz="1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16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Armacryl</a:t>
            </a:r>
            <a:r>
              <a:rPr lang="en-US" sz="16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Monofast</a:t>
            </a:r>
            <a:r>
              <a:rPr lang="ru-RU" sz="16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вызывает минимальную воспалительную реакцию на слизистой оболочке рта, что </a:t>
            </a:r>
            <a:r>
              <a:rPr lang="ru-RU" sz="16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стимулирует высокую </a:t>
            </a:r>
            <a:r>
              <a:rPr lang="ru-RU" sz="1600" dirty="0" err="1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клеточность</a:t>
            </a:r>
            <a:r>
              <a:rPr lang="ru-RU" sz="16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улучшающую процесс регенерации.</a:t>
            </a:r>
            <a:endParaRPr lang="ru-RU" sz="1600" dirty="0"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effectLst/>
                <a:latin typeface="Trebuchet MS" panose="020B0603020202020204" pitchFamily="34" charset="0"/>
              </a:rPr>
              <a:t>А</a:t>
            </a:r>
            <a:r>
              <a:rPr lang="en-US" sz="1600" b="1" dirty="0" err="1">
                <a:effectLst/>
                <a:latin typeface="Trebuchet MS" panose="020B0603020202020204" pitchFamily="34" charset="0"/>
              </a:rPr>
              <a:t>bstract</a:t>
            </a:r>
            <a:r>
              <a:rPr lang="en-US" sz="1600" b="1" i="1" dirty="0">
                <a:effectLst/>
                <a:latin typeface="Trebuchet MS" panose="020B0603020202020204" pitchFamily="34" charset="0"/>
              </a:rPr>
              <a:t> </a:t>
            </a:r>
            <a:r>
              <a:rPr lang="en-US" sz="1600" dirty="0">
                <a:effectLst/>
                <a:latin typeface="Trebuchet MS" panose="020B0603020202020204" pitchFamily="34" charset="0"/>
              </a:rPr>
              <a:t>The results of a histological study of a new suture material of domestic production "</a:t>
            </a:r>
            <a:r>
              <a:rPr lang="en-US" sz="1600" dirty="0" err="1">
                <a:effectLst/>
                <a:latin typeface="Trebuchet MS" panose="020B0603020202020204" pitchFamily="34" charset="0"/>
              </a:rPr>
              <a:t>Armaline</a:t>
            </a:r>
            <a:r>
              <a:rPr lang="en-US" sz="1600" dirty="0">
                <a:effectLst/>
                <a:latin typeface="Trebuchet MS" panose="020B0603020202020204" pitchFamily="34" charset="0"/>
              </a:rPr>
              <a:t>" for suturing wounds on the oral mucosa in an experiment on laboratory animals are presented. The use of monofilament suture material "</a:t>
            </a:r>
            <a:r>
              <a:rPr lang="en-US" sz="1600" dirty="0" err="1">
                <a:effectLst/>
                <a:latin typeface="Trebuchet MS" panose="020B0603020202020204" pitchFamily="34" charset="0"/>
              </a:rPr>
              <a:t>Armacryl</a:t>
            </a:r>
            <a:r>
              <a:rPr lang="en-US" sz="1600" dirty="0">
                <a:effectLst/>
                <a:latin typeface="Trebuchet MS" panose="020B0603020202020204" pitchFamily="34" charset="0"/>
              </a:rPr>
              <a:t> </a:t>
            </a:r>
            <a:r>
              <a:rPr lang="en-US" sz="1600" dirty="0" err="1">
                <a:effectLst/>
                <a:latin typeface="Trebuchet MS" panose="020B0603020202020204" pitchFamily="34" charset="0"/>
              </a:rPr>
              <a:t>Monofast</a:t>
            </a:r>
            <a:r>
              <a:rPr lang="en-US" sz="1600" dirty="0">
                <a:effectLst/>
                <a:latin typeface="Trebuchet MS" panose="020B0603020202020204" pitchFamily="34" charset="0"/>
              </a:rPr>
              <a:t>" causes a minimal inflammatory reaction on the oral mucosa, which stimulates high cellularity, which improves the regeneration process.</a:t>
            </a:r>
            <a:endParaRPr lang="ru-RU" sz="1600" dirty="0">
              <a:effectLst/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686</Words>
  <Application>Microsoft Office PowerPoint</Application>
  <PresentationFormat>Произвольный</PresentationFormat>
  <Paragraphs>29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Helvetica Neue</vt:lpstr>
      <vt:lpstr>Helvetica Neue Medium</vt:lpstr>
      <vt:lpstr>Trebuchet MS</vt:lpstr>
      <vt:lpstr>21_BasicWhite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Общий</cp:lastModifiedBy>
  <cp:revision>20</cp:revision>
  <dcterms:created xsi:type="dcterms:W3CDTF">2025-09-10T05:57:00Z</dcterms:created>
  <dcterms:modified xsi:type="dcterms:W3CDTF">2025-09-30T23:01:33Z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34A0A28E4CA94B529432E54C05513C06_12</vt:lpwstr>
  </property>
  <property fmtid="{D5CDD505-2E9C-101B-9397-08002B2CF9AE}" pid="3" name="KSOProductBuildVer">
    <vt:lpwstr>1049-12.2.0.22549</vt:lpwstr>
  </property>
</Properties>
</file>